
<file path=[Content_Types].xml><?xml version="1.0" encoding="utf-8"?>
<Types xmlns="http://schemas.openxmlformats.org/package/2006/content-types">
  <Default Extension="PNG" ContentType="image/png"/>
  <Default Extension="tmp"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0" r:id="rId3"/>
    <p:sldId id="279" r:id="rId4"/>
    <p:sldId id="281" r:id="rId5"/>
    <p:sldId id="258" r:id="rId6"/>
    <p:sldId id="259" r:id="rId7"/>
    <p:sldId id="261" r:id="rId8"/>
    <p:sldId id="262" r:id="rId9"/>
    <p:sldId id="269" r:id="rId10"/>
    <p:sldId id="263" r:id="rId11"/>
    <p:sldId id="264" r:id="rId12"/>
    <p:sldId id="265" r:id="rId13"/>
    <p:sldId id="266" r:id="rId14"/>
    <p:sldId id="267" r:id="rId15"/>
    <p:sldId id="268" r:id="rId16"/>
    <p:sldId id="271" r:id="rId17"/>
    <p:sldId id="270" r:id="rId18"/>
    <p:sldId id="272" r:id="rId19"/>
    <p:sldId id="278"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66E2F0-36CC-46D6-B03D-172559C49343}" type="datetimeFigureOut">
              <a:rPr lang="en-US" smtClean="0"/>
              <a:t>7/15/2014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C82549-35CB-4067-84F5-ABF41BAF274E}" type="slidenum">
              <a:rPr lang="en-US" smtClean="0"/>
              <a:t>‹#›</a:t>
            </a:fld>
            <a:endParaRPr lang="en-US"/>
          </a:p>
        </p:txBody>
      </p:sp>
    </p:spTree>
    <p:extLst>
      <p:ext uri="{BB962C8B-B14F-4D97-AF65-F5344CB8AC3E}">
        <p14:creationId xmlns:p14="http://schemas.microsoft.com/office/powerpoint/2010/main" val="3225116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7D53EC-72D7-48E1-A0A9-5AEA371436F4}" type="datetimeFigureOut">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E6464-C68E-45E5-BCC9-03204B25E605}" type="slidenum">
              <a:rPr lang="en-US" smtClean="0"/>
              <a:t>‹#›</a:t>
            </a:fld>
            <a:endParaRPr lang="en-US"/>
          </a:p>
        </p:txBody>
      </p:sp>
    </p:spTree>
    <p:extLst>
      <p:ext uri="{BB962C8B-B14F-4D97-AF65-F5344CB8AC3E}">
        <p14:creationId xmlns:p14="http://schemas.microsoft.com/office/powerpoint/2010/main" val="3465270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7D53EC-72D7-48E1-A0A9-5AEA371436F4}" type="datetimeFigureOut">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E6464-C68E-45E5-BCC9-03204B25E605}" type="slidenum">
              <a:rPr lang="en-US" smtClean="0"/>
              <a:t>‹#›</a:t>
            </a:fld>
            <a:endParaRPr lang="en-US"/>
          </a:p>
        </p:txBody>
      </p:sp>
    </p:spTree>
    <p:extLst>
      <p:ext uri="{BB962C8B-B14F-4D97-AF65-F5344CB8AC3E}">
        <p14:creationId xmlns:p14="http://schemas.microsoft.com/office/powerpoint/2010/main" val="2825771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7D53EC-72D7-48E1-A0A9-5AEA371436F4}" type="datetimeFigureOut">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E6464-C68E-45E5-BCC9-03204B25E605}" type="slidenum">
              <a:rPr lang="en-US" smtClean="0"/>
              <a:t>‹#›</a:t>
            </a:fld>
            <a:endParaRPr lang="en-US"/>
          </a:p>
        </p:txBody>
      </p:sp>
    </p:spTree>
    <p:extLst>
      <p:ext uri="{BB962C8B-B14F-4D97-AF65-F5344CB8AC3E}">
        <p14:creationId xmlns:p14="http://schemas.microsoft.com/office/powerpoint/2010/main" val="322193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7D53EC-72D7-48E1-A0A9-5AEA371436F4}" type="datetimeFigureOut">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E6464-C68E-45E5-BCC9-03204B25E605}" type="slidenum">
              <a:rPr lang="en-US" smtClean="0"/>
              <a:t>‹#›</a:t>
            </a:fld>
            <a:endParaRPr lang="en-US"/>
          </a:p>
        </p:txBody>
      </p:sp>
    </p:spTree>
    <p:extLst>
      <p:ext uri="{BB962C8B-B14F-4D97-AF65-F5344CB8AC3E}">
        <p14:creationId xmlns:p14="http://schemas.microsoft.com/office/powerpoint/2010/main" val="3402450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7D53EC-72D7-48E1-A0A9-5AEA371436F4}" type="datetimeFigureOut">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E6464-C68E-45E5-BCC9-03204B25E605}" type="slidenum">
              <a:rPr lang="en-US" smtClean="0"/>
              <a:t>‹#›</a:t>
            </a:fld>
            <a:endParaRPr lang="en-US"/>
          </a:p>
        </p:txBody>
      </p:sp>
    </p:spTree>
    <p:extLst>
      <p:ext uri="{BB962C8B-B14F-4D97-AF65-F5344CB8AC3E}">
        <p14:creationId xmlns:p14="http://schemas.microsoft.com/office/powerpoint/2010/main" val="3011940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7D53EC-72D7-48E1-A0A9-5AEA371436F4}" type="datetimeFigureOut">
              <a:rPr lang="en-US" smtClean="0"/>
              <a:t>7/15/2014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E6464-C68E-45E5-BCC9-03204B25E605}" type="slidenum">
              <a:rPr lang="en-US" smtClean="0"/>
              <a:t>‹#›</a:t>
            </a:fld>
            <a:endParaRPr lang="en-US"/>
          </a:p>
        </p:txBody>
      </p:sp>
    </p:spTree>
    <p:extLst>
      <p:ext uri="{BB962C8B-B14F-4D97-AF65-F5344CB8AC3E}">
        <p14:creationId xmlns:p14="http://schemas.microsoft.com/office/powerpoint/2010/main" val="133099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7D53EC-72D7-48E1-A0A9-5AEA371436F4}" type="datetimeFigureOut">
              <a:rPr lang="en-US" smtClean="0"/>
              <a:t>7/15/2014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5E6464-C68E-45E5-BCC9-03204B25E605}" type="slidenum">
              <a:rPr lang="en-US" smtClean="0"/>
              <a:t>‹#›</a:t>
            </a:fld>
            <a:endParaRPr lang="en-US"/>
          </a:p>
        </p:txBody>
      </p:sp>
    </p:spTree>
    <p:extLst>
      <p:ext uri="{BB962C8B-B14F-4D97-AF65-F5344CB8AC3E}">
        <p14:creationId xmlns:p14="http://schemas.microsoft.com/office/powerpoint/2010/main" val="211979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7D53EC-72D7-48E1-A0A9-5AEA371436F4}" type="datetimeFigureOut">
              <a:rPr lang="en-US" smtClean="0"/>
              <a:t>7/15/2014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5E6464-C68E-45E5-BCC9-03204B25E605}" type="slidenum">
              <a:rPr lang="en-US" smtClean="0"/>
              <a:t>‹#›</a:t>
            </a:fld>
            <a:endParaRPr lang="en-US"/>
          </a:p>
        </p:txBody>
      </p:sp>
    </p:spTree>
    <p:extLst>
      <p:ext uri="{BB962C8B-B14F-4D97-AF65-F5344CB8AC3E}">
        <p14:creationId xmlns:p14="http://schemas.microsoft.com/office/powerpoint/2010/main" val="2723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7D53EC-72D7-48E1-A0A9-5AEA371436F4}" type="datetimeFigureOut">
              <a:rPr lang="en-US" smtClean="0"/>
              <a:t>7/15/2014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5E6464-C68E-45E5-BCC9-03204B25E605}" type="slidenum">
              <a:rPr lang="en-US" smtClean="0"/>
              <a:t>‹#›</a:t>
            </a:fld>
            <a:endParaRPr lang="en-US"/>
          </a:p>
        </p:txBody>
      </p:sp>
    </p:spTree>
    <p:extLst>
      <p:ext uri="{BB962C8B-B14F-4D97-AF65-F5344CB8AC3E}">
        <p14:creationId xmlns:p14="http://schemas.microsoft.com/office/powerpoint/2010/main" val="167288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7D53EC-72D7-48E1-A0A9-5AEA371436F4}" type="datetimeFigureOut">
              <a:rPr lang="en-US" smtClean="0"/>
              <a:t>7/15/2014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E6464-C68E-45E5-BCC9-03204B25E605}" type="slidenum">
              <a:rPr lang="en-US" smtClean="0"/>
              <a:t>‹#›</a:t>
            </a:fld>
            <a:endParaRPr lang="en-US"/>
          </a:p>
        </p:txBody>
      </p:sp>
    </p:spTree>
    <p:extLst>
      <p:ext uri="{BB962C8B-B14F-4D97-AF65-F5344CB8AC3E}">
        <p14:creationId xmlns:p14="http://schemas.microsoft.com/office/powerpoint/2010/main" val="3115334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7D53EC-72D7-48E1-A0A9-5AEA371436F4}" type="datetimeFigureOut">
              <a:rPr lang="en-US" smtClean="0"/>
              <a:t>7/15/2014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E6464-C68E-45E5-BCC9-03204B25E605}" type="slidenum">
              <a:rPr lang="en-US" smtClean="0"/>
              <a:t>‹#›</a:t>
            </a:fld>
            <a:endParaRPr lang="en-US"/>
          </a:p>
        </p:txBody>
      </p:sp>
    </p:spTree>
    <p:extLst>
      <p:ext uri="{BB962C8B-B14F-4D97-AF65-F5344CB8AC3E}">
        <p14:creationId xmlns:p14="http://schemas.microsoft.com/office/powerpoint/2010/main" val="2194657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7D53EC-72D7-48E1-A0A9-5AEA371436F4}" type="datetimeFigureOut">
              <a:rPr lang="en-US" smtClean="0"/>
              <a:t>7/15/2014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E6464-C68E-45E5-BCC9-03204B25E605}" type="slidenum">
              <a:rPr lang="en-US" smtClean="0"/>
              <a:t>‹#›</a:t>
            </a:fld>
            <a:endParaRPr lang="en-US"/>
          </a:p>
        </p:txBody>
      </p:sp>
    </p:spTree>
    <p:extLst>
      <p:ext uri="{BB962C8B-B14F-4D97-AF65-F5344CB8AC3E}">
        <p14:creationId xmlns:p14="http://schemas.microsoft.com/office/powerpoint/2010/main" val="906936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tmp"/><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hhs.gov/ocr/privacy/hipaa/administrative/breachnotificationrule/breachtool.html" TargetMode="Externa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What Should You  Know and Be Doing About Genome Privacy</a:t>
            </a:r>
            <a:r>
              <a:rPr lang="en-US" dirty="0" smtClean="0"/>
              <a:t>?</a:t>
            </a:r>
            <a:endParaRPr lang="en-US" dirty="0"/>
          </a:p>
        </p:txBody>
      </p:sp>
      <p:sp>
        <p:nvSpPr>
          <p:cNvPr id="3" name="Subtitle 2"/>
          <p:cNvSpPr>
            <a:spLocks noGrp="1"/>
          </p:cNvSpPr>
          <p:nvPr>
            <p:ph type="subTitle" idx="1"/>
          </p:nvPr>
        </p:nvSpPr>
        <p:spPr/>
        <p:txBody>
          <a:bodyPr/>
          <a:lstStyle/>
          <a:p>
            <a:r>
              <a:rPr lang="en-US" dirty="0" smtClean="0"/>
              <a:t>Ellen Wright Clayton, MD, JD</a:t>
            </a:r>
          </a:p>
          <a:p>
            <a:r>
              <a:rPr lang="en-US" dirty="0" smtClean="0"/>
              <a:t>Center for Biomedical Ethics and Society</a:t>
            </a:r>
          </a:p>
          <a:p>
            <a:r>
              <a:rPr lang="en-US" dirty="0" smtClean="0"/>
              <a:t>Vanderbilt University</a:t>
            </a:r>
            <a:endParaRPr lang="en-US" dirty="0"/>
          </a:p>
        </p:txBody>
      </p:sp>
    </p:spTree>
    <p:extLst>
      <p:ext uri="{BB962C8B-B14F-4D97-AF65-F5344CB8AC3E}">
        <p14:creationId xmlns:p14="http://schemas.microsoft.com/office/powerpoint/2010/main" val="1332441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 return of results</a:t>
            </a:r>
            <a:endParaRPr lang="en-US" dirty="0"/>
          </a:p>
        </p:txBody>
      </p:sp>
      <p:sp>
        <p:nvSpPr>
          <p:cNvPr id="3" name="Content Placeholder 2"/>
          <p:cNvSpPr>
            <a:spLocks noGrp="1"/>
          </p:cNvSpPr>
          <p:nvPr>
            <p:ph idx="1"/>
          </p:nvPr>
        </p:nvSpPr>
        <p:spPr/>
        <p:txBody>
          <a:bodyPr/>
          <a:lstStyle/>
          <a:p>
            <a:r>
              <a:rPr lang="en-US" dirty="0" smtClean="0"/>
              <a:t>Growing pressure to return at least some results of genomics research – what results?</a:t>
            </a:r>
          </a:p>
          <a:p>
            <a:pPr lvl="1"/>
            <a:r>
              <a:rPr lang="en-US" sz="2800" dirty="0" smtClean="0"/>
              <a:t>The target of the research</a:t>
            </a:r>
          </a:p>
          <a:p>
            <a:pPr lvl="1"/>
            <a:r>
              <a:rPr lang="en-US" sz="2800" dirty="0" smtClean="0"/>
              <a:t>Necessarily discovered – QC and pleiotropy</a:t>
            </a:r>
          </a:p>
          <a:p>
            <a:pPr lvl="1"/>
            <a:r>
              <a:rPr lang="en-US" sz="2800" dirty="0" smtClean="0"/>
              <a:t>Those you have to hunt for</a:t>
            </a:r>
          </a:p>
          <a:p>
            <a:pPr lvl="2"/>
            <a:r>
              <a:rPr lang="en-US" sz="2800" dirty="0" smtClean="0"/>
              <a:t>There is nothing “incidental” about these</a:t>
            </a:r>
          </a:p>
          <a:p>
            <a:r>
              <a:rPr lang="en-US" dirty="0" smtClean="0"/>
              <a:t>The debate in the US has been misguided by an inappropriate analogy to imaging studies</a:t>
            </a:r>
          </a:p>
          <a:p>
            <a:pPr lvl="1"/>
            <a:r>
              <a:rPr lang="en-US" dirty="0" smtClean="0"/>
              <a:t>Laboratory testing is the better comparison</a:t>
            </a:r>
          </a:p>
          <a:p>
            <a:endParaRPr lang="en-US" dirty="0"/>
          </a:p>
        </p:txBody>
      </p:sp>
    </p:spTree>
    <p:extLst>
      <p:ext uri="{BB962C8B-B14F-4D97-AF65-F5344CB8AC3E}">
        <p14:creationId xmlns:p14="http://schemas.microsoft.com/office/powerpoint/2010/main" val="1874889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 return of results</a:t>
            </a:r>
            <a:endParaRPr lang="en-US" dirty="0"/>
          </a:p>
        </p:txBody>
      </p:sp>
      <p:sp>
        <p:nvSpPr>
          <p:cNvPr id="3" name="Content Placeholder 2"/>
          <p:cNvSpPr>
            <a:spLocks noGrp="1"/>
          </p:cNvSpPr>
          <p:nvPr>
            <p:ph idx="1"/>
          </p:nvPr>
        </p:nvSpPr>
        <p:spPr/>
        <p:txBody>
          <a:bodyPr/>
          <a:lstStyle/>
          <a:p>
            <a:r>
              <a:rPr lang="en-US" dirty="0" smtClean="0"/>
              <a:t>Heated debate about which results to return</a:t>
            </a:r>
          </a:p>
          <a:p>
            <a:pPr lvl="1"/>
            <a:r>
              <a:rPr lang="en-US" sz="2800" dirty="0" smtClean="0"/>
              <a:t>Major variables are </a:t>
            </a:r>
            <a:r>
              <a:rPr lang="en-US" sz="2800" dirty="0" err="1" smtClean="0"/>
              <a:t>actionability</a:t>
            </a:r>
            <a:r>
              <a:rPr lang="en-US" sz="2800" dirty="0" smtClean="0"/>
              <a:t> and degree of pathogenicity</a:t>
            </a:r>
          </a:p>
          <a:p>
            <a:pPr lvl="1"/>
            <a:r>
              <a:rPr lang="en-US" sz="2800" dirty="0" smtClean="0"/>
              <a:t>Proposals range from:</a:t>
            </a:r>
          </a:p>
          <a:p>
            <a:pPr lvl="2"/>
            <a:r>
              <a:rPr lang="en-US" sz="2800" dirty="0" smtClean="0"/>
              <a:t>Highly pathogenic and actionable</a:t>
            </a:r>
          </a:p>
          <a:p>
            <a:pPr lvl="2"/>
            <a:r>
              <a:rPr lang="en-US" sz="2800" dirty="0" smtClean="0"/>
              <a:t>Lower degrees of pathogenicity and </a:t>
            </a:r>
            <a:r>
              <a:rPr lang="en-US" sz="2800" dirty="0" err="1" smtClean="0"/>
              <a:t>actionability</a:t>
            </a:r>
            <a:endParaRPr lang="en-US" sz="2800" dirty="0" smtClean="0"/>
          </a:p>
          <a:p>
            <a:pPr lvl="2"/>
            <a:r>
              <a:rPr lang="en-US" sz="2800" dirty="0" smtClean="0"/>
              <a:t>Reproductive risk</a:t>
            </a:r>
          </a:p>
          <a:p>
            <a:pPr lvl="2"/>
            <a:r>
              <a:rPr lang="en-US" sz="2800" dirty="0" smtClean="0"/>
              <a:t>Personal meaning</a:t>
            </a:r>
          </a:p>
          <a:p>
            <a:pPr lvl="2"/>
            <a:r>
              <a:rPr lang="en-US" sz="2800" dirty="0" smtClean="0"/>
              <a:t>Everything</a:t>
            </a:r>
          </a:p>
          <a:p>
            <a:r>
              <a:rPr lang="en-US" dirty="0" smtClean="0"/>
              <a:t>Potential legal barriers</a:t>
            </a:r>
          </a:p>
          <a:p>
            <a:endParaRPr lang="en-US" dirty="0"/>
          </a:p>
        </p:txBody>
      </p:sp>
    </p:spTree>
    <p:extLst>
      <p:ext uri="{BB962C8B-B14F-4D97-AF65-F5344CB8AC3E}">
        <p14:creationId xmlns:p14="http://schemas.microsoft.com/office/powerpoint/2010/main" val="1243221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4638"/>
            <a:ext cx="12095018" cy="944562"/>
          </a:xfrm>
        </p:spPr>
        <p:txBody>
          <a:bodyPr>
            <a:normAutofit fontScale="90000"/>
          </a:bodyPr>
          <a:lstStyle/>
          <a:p>
            <a:pPr algn="ctr"/>
            <a:r>
              <a:rPr lang="en-US" dirty="0" smtClean="0"/>
              <a:t>Research – return of results </a:t>
            </a:r>
            <a:br>
              <a:rPr lang="en-US" dirty="0" smtClean="0"/>
            </a:br>
            <a:r>
              <a:rPr lang="en-US" dirty="0" smtClean="0"/>
              <a:t>Impact of relationship between researcher and participant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54923" y="1371600"/>
            <a:ext cx="5500150" cy="4876800"/>
          </a:xfrm>
          <a:prstGeom prst="rect">
            <a:avLst/>
          </a:prstGeom>
        </p:spPr>
      </p:pic>
      <p:sp>
        <p:nvSpPr>
          <p:cNvPr id="5" name="TextBox 4"/>
          <p:cNvSpPr txBox="1"/>
          <p:nvPr/>
        </p:nvSpPr>
        <p:spPr>
          <a:xfrm>
            <a:off x="6781800" y="6248400"/>
            <a:ext cx="2590800" cy="381000"/>
          </a:xfrm>
          <a:prstGeom prst="rect">
            <a:avLst/>
          </a:prstGeom>
          <a:noFill/>
        </p:spPr>
        <p:txBody>
          <a:bodyPr wrap="square" rtlCol="0">
            <a:spAutoFit/>
          </a:bodyPr>
          <a:lstStyle/>
          <a:p>
            <a:r>
              <a:rPr lang="en-US" dirty="0"/>
              <a:t>Wolf, et al., GIM 2012</a:t>
            </a:r>
          </a:p>
        </p:txBody>
      </p:sp>
    </p:spTree>
    <p:extLst>
      <p:ext uri="{BB962C8B-B14F-4D97-AF65-F5344CB8AC3E}">
        <p14:creationId xmlns:p14="http://schemas.microsoft.com/office/powerpoint/2010/main" val="3582736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 return of results</a:t>
            </a:r>
            <a:endParaRPr lang="en-US" dirty="0"/>
          </a:p>
        </p:txBody>
      </p:sp>
      <p:sp>
        <p:nvSpPr>
          <p:cNvPr id="3" name="Content Placeholder 2"/>
          <p:cNvSpPr>
            <a:spLocks noGrp="1"/>
          </p:cNvSpPr>
          <p:nvPr>
            <p:ph idx="1"/>
          </p:nvPr>
        </p:nvSpPr>
        <p:spPr/>
        <p:txBody>
          <a:bodyPr/>
          <a:lstStyle/>
          <a:p>
            <a:r>
              <a:rPr lang="en-US" dirty="0" smtClean="0"/>
              <a:t>If return of results is required, then calls removal of identifiers into question</a:t>
            </a:r>
            <a:endParaRPr lang="en-US" dirty="0"/>
          </a:p>
        </p:txBody>
      </p:sp>
    </p:spTree>
    <p:extLst>
      <p:ext uri="{BB962C8B-B14F-4D97-AF65-F5344CB8AC3E}">
        <p14:creationId xmlns:p14="http://schemas.microsoft.com/office/powerpoint/2010/main" val="3910896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Genomic data in the clinic</a:t>
            </a:r>
            <a:endParaRPr lang="en-US" dirty="0"/>
          </a:p>
        </p:txBody>
      </p:sp>
      <p:sp>
        <p:nvSpPr>
          <p:cNvPr id="3" name="Content Placeholder 2"/>
          <p:cNvSpPr>
            <a:spLocks noGrp="1"/>
          </p:cNvSpPr>
          <p:nvPr>
            <p:ph idx="1"/>
          </p:nvPr>
        </p:nvSpPr>
        <p:spPr/>
        <p:txBody>
          <a:bodyPr/>
          <a:lstStyle/>
          <a:p>
            <a:r>
              <a:rPr lang="en-US" sz="3200" dirty="0" smtClean="0"/>
              <a:t>Identification of data is essential</a:t>
            </a:r>
          </a:p>
          <a:p>
            <a:endParaRPr lang="en-US" sz="3200" dirty="0"/>
          </a:p>
          <a:p>
            <a:r>
              <a:rPr lang="en-US" sz="3200" dirty="0" smtClean="0"/>
              <a:t>What test is done?</a:t>
            </a:r>
          </a:p>
          <a:p>
            <a:pPr lvl="1"/>
            <a:r>
              <a:rPr lang="en-US" sz="3200" dirty="0" smtClean="0"/>
              <a:t>Single gene v. panel v. genome-scale</a:t>
            </a:r>
          </a:p>
          <a:p>
            <a:pPr lvl="1"/>
            <a:r>
              <a:rPr lang="en-US" sz="3200" dirty="0" smtClean="0"/>
              <a:t>Presidential Commission for the Study of Bioethical Issues calls for “diagnostic parsimony” where possible</a:t>
            </a:r>
          </a:p>
          <a:p>
            <a:endParaRPr lang="en-US" dirty="0" smtClean="0"/>
          </a:p>
        </p:txBody>
      </p:sp>
    </p:spTree>
    <p:extLst>
      <p:ext uri="{BB962C8B-B14F-4D97-AF65-F5344CB8AC3E}">
        <p14:creationId xmlns:p14="http://schemas.microsoft.com/office/powerpoint/2010/main" val="3920611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Genomic data in the clinic – </a:t>
            </a:r>
            <a:br>
              <a:rPr lang="en-US" dirty="0" smtClean="0"/>
            </a:br>
            <a:r>
              <a:rPr lang="en-US" dirty="0" smtClean="0"/>
              <a:t>if genome-scale testing is done</a:t>
            </a:r>
            <a:endParaRPr lang="en-US" dirty="0"/>
          </a:p>
        </p:txBody>
      </p:sp>
      <p:sp>
        <p:nvSpPr>
          <p:cNvPr id="3" name="Content Placeholder 2"/>
          <p:cNvSpPr>
            <a:spLocks noGrp="1"/>
          </p:cNvSpPr>
          <p:nvPr>
            <p:ph idx="1"/>
          </p:nvPr>
        </p:nvSpPr>
        <p:spPr/>
        <p:txBody>
          <a:bodyPr>
            <a:normAutofit/>
          </a:bodyPr>
          <a:lstStyle/>
          <a:p>
            <a:r>
              <a:rPr lang="en-US" sz="3200" dirty="0" smtClean="0"/>
              <a:t>What must the report contain for clinical use?</a:t>
            </a:r>
          </a:p>
          <a:p>
            <a:pPr lvl="1"/>
            <a:r>
              <a:rPr lang="en-US" sz="3200" dirty="0" smtClean="0"/>
              <a:t>Essential to return the genotype, which may or may not be accompanied by a clinical recommendation</a:t>
            </a:r>
          </a:p>
          <a:p>
            <a:pPr lvl="1"/>
            <a:r>
              <a:rPr lang="en-US" sz="3200" dirty="0" smtClean="0"/>
              <a:t>Clinicians open themselves up to liability if they do not have access to the pertinent variants even if they rely almost exclusively on the recommendation</a:t>
            </a:r>
          </a:p>
          <a:p>
            <a:endParaRPr lang="en-US"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2917248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Genomic data in the clinic – </a:t>
            </a:r>
            <a:br>
              <a:rPr lang="en-US" dirty="0" smtClean="0"/>
            </a:br>
            <a:r>
              <a:rPr lang="en-US" dirty="0" smtClean="0"/>
              <a:t>if genome-scale testing is done</a:t>
            </a:r>
            <a:endParaRPr lang="en-US" dirty="0"/>
          </a:p>
        </p:txBody>
      </p:sp>
      <p:sp>
        <p:nvSpPr>
          <p:cNvPr id="3" name="Content Placeholder 2"/>
          <p:cNvSpPr>
            <a:spLocks noGrp="1"/>
          </p:cNvSpPr>
          <p:nvPr>
            <p:ph idx="1"/>
          </p:nvPr>
        </p:nvSpPr>
        <p:spPr/>
        <p:txBody>
          <a:bodyPr>
            <a:normAutofit/>
          </a:bodyPr>
          <a:lstStyle/>
          <a:p>
            <a:r>
              <a:rPr lang="en-US" dirty="0" smtClean="0"/>
              <a:t>Where does the data go?  </a:t>
            </a:r>
          </a:p>
          <a:p>
            <a:pPr lvl="1"/>
            <a:r>
              <a:rPr lang="en-US" sz="2800" dirty="0" smtClean="0"/>
              <a:t>In the medical record?  </a:t>
            </a:r>
          </a:p>
          <a:p>
            <a:pPr lvl="1"/>
            <a:r>
              <a:rPr lang="en-US" sz="2800" dirty="0" smtClean="0"/>
              <a:t>Somewhere else?</a:t>
            </a:r>
          </a:p>
          <a:p>
            <a:pPr lvl="1"/>
            <a:r>
              <a:rPr lang="en-US" sz="2800" dirty="0" smtClean="0"/>
              <a:t>What goes where?</a:t>
            </a:r>
          </a:p>
          <a:p>
            <a:r>
              <a:rPr lang="en-US" dirty="0" smtClean="0"/>
              <a:t>Who has access to it?</a:t>
            </a:r>
          </a:p>
          <a:p>
            <a:pPr lvl="1"/>
            <a:r>
              <a:rPr lang="en-US" sz="2800" dirty="0" smtClean="0"/>
              <a:t>Recent federal regulations requires that patients have direct access to their laboratory results</a:t>
            </a:r>
          </a:p>
          <a:p>
            <a:pPr lvl="2"/>
            <a:r>
              <a:rPr lang="en-US" sz="2800" dirty="0" smtClean="0"/>
              <a:t>Does this include all genomic data?</a:t>
            </a:r>
            <a:endParaRPr lang="en-US" sz="2800" dirty="0"/>
          </a:p>
        </p:txBody>
      </p:sp>
    </p:spTree>
    <p:extLst>
      <p:ext uri="{BB962C8B-B14F-4D97-AF65-F5344CB8AC3E}">
        <p14:creationId xmlns:p14="http://schemas.microsoft.com/office/powerpoint/2010/main" val="825257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Genomic data in the clinic</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The same questions arise about what must and should be examined</a:t>
            </a:r>
          </a:p>
          <a:p>
            <a:pPr lvl="1"/>
            <a:r>
              <a:rPr lang="en-US" dirty="0" smtClean="0"/>
              <a:t>Clinical purpose, necessarily found, duty to look</a:t>
            </a:r>
          </a:p>
          <a:p>
            <a:pPr lvl="1"/>
            <a:r>
              <a:rPr lang="en-US" dirty="0" smtClean="0"/>
              <a:t>What criteria for return</a:t>
            </a:r>
          </a:p>
          <a:p>
            <a:endParaRPr lang="en-US" dirty="0"/>
          </a:p>
        </p:txBody>
      </p:sp>
      <p:sp>
        <p:nvSpPr>
          <p:cNvPr id="4" name="Rectangle 3"/>
          <p:cNvSpPr/>
          <p:nvPr/>
        </p:nvSpPr>
        <p:spPr>
          <a:xfrm>
            <a:off x="1197735" y="2210230"/>
            <a:ext cx="9465972" cy="2537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97735" y="2210230"/>
            <a:ext cx="3567448" cy="94015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513267" y="2438313"/>
            <a:ext cx="2936383" cy="461665"/>
          </a:xfrm>
          <a:prstGeom prst="rect">
            <a:avLst/>
          </a:prstGeom>
          <a:noFill/>
        </p:spPr>
        <p:txBody>
          <a:bodyPr wrap="square" rtlCol="0">
            <a:spAutoFit/>
          </a:bodyPr>
          <a:lstStyle/>
          <a:p>
            <a:r>
              <a:rPr lang="en-US" sz="2400" dirty="0" smtClean="0"/>
              <a:t>Clinically useful data</a:t>
            </a:r>
            <a:endParaRPr lang="en-US" sz="2400" dirty="0"/>
          </a:p>
        </p:txBody>
      </p:sp>
      <p:sp>
        <p:nvSpPr>
          <p:cNvPr id="8" name="TextBox 7"/>
          <p:cNvSpPr txBox="1"/>
          <p:nvPr/>
        </p:nvSpPr>
        <p:spPr>
          <a:xfrm>
            <a:off x="2717442" y="3335628"/>
            <a:ext cx="5074276" cy="461665"/>
          </a:xfrm>
          <a:prstGeom prst="rect">
            <a:avLst/>
          </a:prstGeom>
          <a:noFill/>
        </p:spPr>
        <p:txBody>
          <a:bodyPr wrap="square" rtlCol="0">
            <a:spAutoFit/>
          </a:bodyPr>
          <a:lstStyle/>
          <a:p>
            <a:pPr algn="ctr"/>
            <a:r>
              <a:rPr lang="en-US" sz="2400" dirty="0" smtClean="0"/>
              <a:t>All genomic data</a:t>
            </a:r>
            <a:endParaRPr lang="en-US" sz="2400" dirty="0"/>
          </a:p>
        </p:txBody>
      </p:sp>
    </p:spTree>
    <p:extLst>
      <p:ext uri="{BB962C8B-B14F-4D97-AF65-F5344CB8AC3E}">
        <p14:creationId xmlns:p14="http://schemas.microsoft.com/office/powerpoint/2010/main" val="419072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the future</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r>
              <a:rPr lang="en-US" dirty="0" smtClean="0"/>
              <a:t>Maintaining the integrity of the data</a:t>
            </a:r>
          </a:p>
          <a:p>
            <a:r>
              <a:rPr lang="en-US" dirty="0" smtClean="0"/>
              <a:t>Duty to reexamine?</a:t>
            </a:r>
            <a:endParaRPr lang="en-US" dirty="0"/>
          </a:p>
        </p:txBody>
      </p:sp>
      <p:sp>
        <p:nvSpPr>
          <p:cNvPr id="4" name="Rectangle 3"/>
          <p:cNvSpPr/>
          <p:nvPr/>
        </p:nvSpPr>
        <p:spPr>
          <a:xfrm>
            <a:off x="1159098" y="1931831"/>
            <a:ext cx="9453093" cy="2163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910624" y="2833352"/>
            <a:ext cx="6581105" cy="461665"/>
          </a:xfrm>
          <a:prstGeom prst="rect">
            <a:avLst/>
          </a:prstGeom>
          <a:noFill/>
        </p:spPr>
        <p:txBody>
          <a:bodyPr wrap="square" rtlCol="0">
            <a:spAutoFit/>
          </a:bodyPr>
          <a:lstStyle/>
          <a:p>
            <a:pPr algn="r"/>
            <a:r>
              <a:rPr lang="en-US" sz="2400" dirty="0" smtClean="0"/>
              <a:t>All genomic data</a:t>
            </a:r>
            <a:endParaRPr lang="en-US" sz="2400" dirty="0"/>
          </a:p>
        </p:txBody>
      </p:sp>
      <p:sp>
        <p:nvSpPr>
          <p:cNvPr id="6" name="Rectangle 5"/>
          <p:cNvSpPr/>
          <p:nvPr/>
        </p:nvSpPr>
        <p:spPr>
          <a:xfrm>
            <a:off x="1159098" y="1917964"/>
            <a:ext cx="5009883" cy="1725769"/>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828800" y="2550017"/>
            <a:ext cx="3631842" cy="461665"/>
          </a:xfrm>
          <a:prstGeom prst="rect">
            <a:avLst/>
          </a:prstGeom>
          <a:noFill/>
        </p:spPr>
        <p:txBody>
          <a:bodyPr wrap="square" rtlCol="0">
            <a:spAutoFit/>
          </a:bodyPr>
          <a:lstStyle/>
          <a:p>
            <a:r>
              <a:rPr lang="en-US" sz="2400" dirty="0" smtClean="0"/>
              <a:t>Clinically actionable data</a:t>
            </a:r>
            <a:endParaRPr lang="en-US" sz="2400" dirty="0"/>
          </a:p>
        </p:txBody>
      </p:sp>
    </p:spTree>
    <p:extLst>
      <p:ext uri="{BB962C8B-B14F-4D97-AF65-F5344CB8AC3E}">
        <p14:creationId xmlns:p14="http://schemas.microsoft.com/office/powerpoint/2010/main" val="12160173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print">
            <a:extLst>
              <a:ext uri="{28A0092B-C50C-407E-A947-70E740481C1C}">
                <a14:useLocalDpi xmlns:a14="http://schemas.microsoft.com/office/drawing/2010/main" val="0"/>
              </a:ext>
            </a:extLst>
          </a:blip>
          <a:srcRect l="30729" t="21963" r="22389" b="60880"/>
          <a:stretch/>
        </p:blipFill>
        <p:spPr bwMode="auto">
          <a:xfrm>
            <a:off x="1616998" y="1685556"/>
            <a:ext cx="8763374" cy="2667503"/>
          </a:xfrm>
          <a:prstGeom prst="rect">
            <a:avLst/>
          </a:prstGeom>
          <a:ln>
            <a:noFill/>
          </a:ln>
          <a:extLst>
            <a:ext uri="{53640926-AAD7-44D8-BBD7-CCE9431645EC}">
              <a14:shadowObscured xmlns:a14="http://schemas.microsoft.com/office/drawing/2010/main"/>
            </a:ext>
          </a:extLst>
        </p:spPr>
      </p:pic>
      <p:sp>
        <p:nvSpPr>
          <p:cNvPr id="3" name="Title 2"/>
          <p:cNvSpPr>
            <a:spLocks noGrp="1"/>
          </p:cNvSpPr>
          <p:nvPr>
            <p:ph type="title"/>
          </p:nvPr>
        </p:nvSpPr>
        <p:spPr>
          <a:xfrm>
            <a:off x="822394" y="219861"/>
            <a:ext cx="10515600" cy="1325562"/>
          </a:xfrm>
        </p:spPr>
        <p:txBody>
          <a:bodyPr/>
          <a:lstStyle/>
          <a:p>
            <a:r>
              <a:rPr lang="en-US" dirty="0" smtClean="0"/>
              <a:t>A note about DTC testing</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3147" y="226648"/>
            <a:ext cx="1387489" cy="951421"/>
          </a:xfrm>
          <a:prstGeom prst="rect">
            <a:avLst/>
          </a:prstGeom>
        </p:spPr>
      </p:pic>
      <p:sp>
        <p:nvSpPr>
          <p:cNvPr id="5" name="TextBox 4"/>
          <p:cNvSpPr txBox="1"/>
          <p:nvPr/>
        </p:nvSpPr>
        <p:spPr>
          <a:xfrm>
            <a:off x="1648496" y="5306096"/>
            <a:ext cx="8886422" cy="523220"/>
          </a:xfrm>
          <a:prstGeom prst="rect">
            <a:avLst/>
          </a:prstGeom>
          <a:noFill/>
        </p:spPr>
        <p:txBody>
          <a:bodyPr wrap="square" rtlCol="0">
            <a:spAutoFit/>
          </a:bodyPr>
          <a:lstStyle/>
          <a:p>
            <a:pPr algn="ctr"/>
            <a:r>
              <a:rPr lang="en-US" sz="2800" dirty="0" smtClean="0"/>
              <a:t>Should a clinician rely on this result?</a:t>
            </a:r>
            <a:endParaRPr lang="en-US" sz="2800" dirty="0"/>
          </a:p>
        </p:txBody>
      </p:sp>
    </p:spTree>
    <p:extLst>
      <p:ext uri="{BB962C8B-B14F-4D97-AF65-F5344CB8AC3E}">
        <p14:creationId xmlns:p14="http://schemas.microsoft.com/office/powerpoint/2010/main" val="1813459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main point</a:t>
            </a:r>
            <a:endParaRPr lang="en-US" dirty="0"/>
          </a:p>
        </p:txBody>
      </p:sp>
      <p:sp>
        <p:nvSpPr>
          <p:cNvPr id="3" name="Content Placeholder 2"/>
          <p:cNvSpPr>
            <a:spLocks noGrp="1"/>
          </p:cNvSpPr>
          <p:nvPr>
            <p:ph idx="1"/>
          </p:nvPr>
        </p:nvSpPr>
        <p:spPr/>
        <p:txBody>
          <a:bodyPr/>
          <a:lstStyle/>
          <a:p>
            <a:r>
              <a:rPr lang="en-US" dirty="0" smtClean="0"/>
              <a:t>Making it difficult to link data to an individual is not the only issue</a:t>
            </a:r>
          </a:p>
          <a:p>
            <a:endParaRPr lang="en-US" dirty="0"/>
          </a:p>
          <a:p>
            <a:endParaRPr lang="en-US" dirty="0" smtClean="0"/>
          </a:p>
          <a:p>
            <a:r>
              <a:rPr lang="en-US" dirty="0" smtClean="0"/>
              <a:t>Other factors that matter</a:t>
            </a:r>
          </a:p>
          <a:p>
            <a:pPr lvl="1"/>
            <a:r>
              <a:rPr lang="en-US" dirty="0" smtClean="0"/>
              <a:t>Who controls access?</a:t>
            </a:r>
          </a:p>
          <a:p>
            <a:pPr lvl="1"/>
            <a:r>
              <a:rPr lang="en-US" dirty="0" smtClean="0"/>
              <a:t>Who needs or is entitled to access?</a:t>
            </a:r>
          </a:p>
          <a:p>
            <a:pPr lvl="1"/>
            <a:r>
              <a:rPr lang="en-US" dirty="0" smtClean="0"/>
              <a:t>What is data appropriately being used for?  From whose perspective?</a:t>
            </a:r>
          </a:p>
          <a:p>
            <a:pPr lvl="1"/>
            <a:r>
              <a:rPr lang="en-US" dirty="0" smtClean="0"/>
              <a:t>What are the chances that data will be misused?</a:t>
            </a:r>
            <a:endParaRPr lang="en-US" dirty="0"/>
          </a:p>
        </p:txBody>
      </p:sp>
    </p:spTree>
    <p:extLst>
      <p:ext uri="{BB962C8B-B14F-4D97-AF65-F5344CB8AC3E}">
        <p14:creationId xmlns:p14="http://schemas.microsoft.com/office/powerpoint/2010/main" val="6439971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take-home point</a:t>
            </a:r>
            <a:endParaRPr lang="en-US" dirty="0"/>
          </a:p>
        </p:txBody>
      </p:sp>
      <p:sp>
        <p:nvSpPr>
          <p:cNvPr id="3" name="Content Placeholder 2"/>
          <p:cNvSpPr>
            <a:spLocks noGrp="1"/>
          </p:cNvSpPr>
          <p:nvPr>
            <p:ph idx="1"/>
          </p:nvPr>
        </p:nvSpPr>
        <p:spPr/>
        <p:txBody>
          <a:bodyPr/>
          <a:lstStyle/>
          <a:p>
            <a:r>
              <a:rPr lang="en-US" dirty="0" smtClean="0"/>
              <a:t>Many of the issues that I have outlined cannot be achieved by segregation or obscuring of data</a:t>
            </a:r>
          </a:p>
          <a:p>
            <a:endParaRPr lang="en-US" dirty="0"/>
          </a:p>
          <a:p>
            <a:r>
              <a:rPr lang="en-US" dirty="0" smtClean="0"/>
              <a:t>Rather, they require attention to oversight, control of access, and prevention of misuse</a:t>
            </a:r>
            <a:endParaRPr lang="en-US" dirty="0"/>
          </a:p>
        </p:txBody>
      </p:sp>
    </p:spTree>
    <p:extLst>
      <p:ext uri="{BB962C8B-B14F-4D97-AF65-F5344CB8AC3E}">
        <p14:creationId xmlns:p14="http://schemas.microsoft.com/office/powerpoint/2010/main" val="2976774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real risk to genomic privacy?</a:t>
            </a:r>
            <a:endParaRPr lang="en-US" dirty="0"/>
          </a:p>
        </p:txBody>
      </p:sp>
      <p:sp>
        <p:nvSpPr>
          <p:cNvPr id="3" name="Content Placeholder 2"/>
          <p:cNvSpPr>
            <a:spLocks noGrp="1"/>
          </p:cNvSpPr>
          <p:nvPr>
            <p:ph idx="1"/>
          </p:nvPr>
        </p:nvSpPr>
        <p:spPr/>
        <p:txBody>
          <a:bodyPr/>
          <a:lstStyle/>
          <a:p>
            <a:r>
              <a:rPr lang="en-US" dirty="0" smtClean="0"/>
              <a:t>Homer and </a:t>
            </a:r>
            <a:r>
              <a:rPr lang="en-US" dirty="0" err="1" smtClean="0"/>
              <a:t>Gymrek</a:t>
            </a:r>
            <a:r>
              <a:rPr lang="en-US" dirty="0" smtClean="0"/>
              <a:t>?</a:t>
            </a:r>
          </a:p>
          <a:p>
            <a:r>
              <a:rPr lang="en-US" dirty="0" smtClean="0"/>
              <a:t>Evidence of genetic discrimination is hard to come by even though our laws provide little protection</a:t>
            </a:r>
          </a:p>
          <a:p>
            <a:endParaRPr lang="en-US" dirty="0"/>
          </a:p>
          <a:p>
            <a:r>
              <a:rPr lang="en-US" dirty="0" smtClean="0"/>
              <a:t>Is there really a case for treating genomic information differently from other medical information?</a:t>
            </a:r>
            <a:endParaRPr lang="en-US" dirty="0"/>
          </a:p>
        </p:txBody>
      </p:sp>
    </p:spTree>
    <p:extLst>
      <p:ext uri="{BB962C8B-B14F-4D97-AF65-F5344CB8AC3E}">
        <p14:creationId xmlns:p14="http://schemas.microsoft.com/office/powerpoint/2010/main" val="1624141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 what is the risk of privacy breach?</a:t>
            </a:r>
            <a:endParaRPr lang="en-US" dirty="0"/>
          </a:p>
        </p:txBody>
      </p:sp>
      <p:sp>
        <p:nvSpPr>
          <p:cNvPr id="3" name="Content Placeholder 2"/>
          <p:cNvSpPr>
            <a:spLocks noGrp="1"/>
          </p:cNvSpPr>
          <p:nvPr>
            <p:ph idx="1"/>
          </p:nvPr>
        </p:nvSpPr>
        <p:spPr/>
        <p:txBody>
          <a:bodyPr/>
          <a:lstStyle/>
          <a:p>
            <a:r>
              <a:rPr lang="en-US" sz="3200" dirty="0" smtClean="0"/>
              <a:t>This occurs most commonly for medical records when laptops are lost or stolen</a:t>
            </a:r>
          </a:p>
          <a:p>
            <a:pPr lvl="1"/>
            <a:r>
              <a:rPr lang="en-US" dirty="0" smtClean="0">
                <a:hlinkClick r:id="rId2"/>
              </a:rPr>
              <a:t>http://www.hhs.gov/ocr/privacy/hipaa/administrative/breachnotificationrule/breachtool.html</a:t>
            </a:r>
            <a:endParaRPr lang="en-US"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8396" y="4121239"/>
            <a:ext cx="2881856" cy="205572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46540" y="4031087"/>
            <a:ext cx="2157314" cy="2145875"/>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71556" y="3642377"/>
            <a:ext cx="1791310" cy="1814170"/>
          </a:xfrm>
          <a:prstGeom prst="rect">
            <a:avLst/>
          </a:prstGeom>
        </p:spPr>
      </p:pic>
    </p:spTree>
    <p:extLst>
      <p:ext uri="{BB962C8B-B14F-4D97-AF65-F5344CB8AC3E}">
        <p14:creationId xmlns:p14="http://schemas.microsoft.com/office/powerpoint/2010/main" val="1331265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9884" t="12548" r="10726" b="11094"/>
          <a:stretch/>
        </p:blipFill>
        <p:spPr>
          <a:xfrm>
            <a:off x="1159099" y="1365160"/>
            <a:ext cx="9723549" cy="5318975"/>
          </a:xfrm>
          <a:prstGeom prst="rect">
            <a:avLst/>
          </a:prstGeom>
        </p:spPr>
      </p:pic>
      <p:sp>
        <p:nvSpPr>
          <p:cNvPr id="6" name="Title 5"/>
          <p:cNvSpPr>
            <a:spLocks noGrp="1"/>
          </p:cNvSpPr>
          <p:nvPr>
            <p:ph type="title"/>
          </p:nvPr>
        </p:nvSpPr>
        <p:spPr>
          <a:xfrm>
            <a:off x="838200" y="365125"/>
            <a:ext cx="10515600" cy="1000035"/>
          </a:xfrm>
        </p:spPr>
        <p:txBody>
          <a:bodyPr/>
          <a:lstStyle/>
          <a:p>
            <a:r>
              <a:rPr lang="en-US" dirty="0" smtClean="0"/>
              <a:t>Research -- The age of autonomy </a:t>
            </a:r>
            <a:endParaRPr lang="en-US" dirty="0"/>
          </a:p>
        </p:txBody>
      </p:sp>
    </p:spTree>
    <p:extLst>
      <p:ext uri="{BB962C8B-B14F-4D97-AF65-F5344CB8AC3E}">
        <p14:creationId xmlns:p14="http://schemas.microsoft.com/office/powerpoint/2010/main" val="83717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Deborah Peel</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a:t>patients want to be personally contacted to give consent for research–either directly or by using technology to electronically, automatically check with their personal consent rules (in a single place they designate online). Electronic consent management systems or tools would ensure that patients can set their own broad and narrow rules, segment sensitive information, change their rules at any time, and be ‘pinged’ for any exceptions</a:t>
            </a:r>
            <a:r>
              <a:rPr lang="en-US" dirty="0" smtClean="0"/>
              <a:t>.” (email to me 7/3/14)</a:t>
            </a:r>
          </a:p>
          <a:p>
            <a:endParaRPr lang="en-US" dirty="0"/>
          </a:p>
          <a:p>
            <a:r>
              <a:rPr lang="en-US" dirty="0" smtClean="0"/>
              <a:t>Proposal from the U.S. Office of Human Research Protection to require “informed consent” for all uses of genomic data</a:t>
            </a:r>
          </a:p>
          <a:p>
            <a:pPr lvl="1"/>
            <a:r>
              <a:rPr lang="en-US" dirty="0" smtClean="0"/>
              <a:t>Contents of the consent not specified</a:t>
            </a:r>
          </a:p>
          <a:p>
            <a:endParaRPr lang="en-US" dirty="0"/>
          </a:p>
        </p:txBody>
      </p:sp>
    </p:spTree>
    <p:extLst>
      <p:ext uri="{BB962C8B-B14F-4D97-AF65-F5344CB8AC3E}">
        <p14:creationId xmlns:p14="http://schemas.microsoft.com/office/powerpoint/2010/main" val="1855388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there are countervailing arguments</a:t>
            </a:r>
            <a:endParaRPr lang="en-US" dirty="0"/>
          </a:p>
        </p:txBody>
      </p:sp>
      <p:sp>
        <p:nvSpPr>
          <p:cNvPr id="3" name="Content Placeholder 2"/>
          <p:cNvSpPr>
            <a:spLocks noGrp="1"/>
          </p:cNvSpPr>
          <p:nvPr>
            <p:ph idx="1"/>
          </p:nvPr>
        </p:nvSpPr>
        <p:spPr/>
        <p:txBody>
          <a:bodyPr/>
          <a:lstStyle/>
          <a:p>
            <a:r>
              <a:rPr lang="en-US" dirty="0" smtClean="0"/>
              <a:t>Pressure from funders to obtain broad consent for data sharing</a:t>
            </a:r>
          </a:p>
          <a:p>
            <a:pPr lvl="1"/>
            <a:r>
              <a:rPr lang="en-US" dirty="0" smtClean="0"/>
              <a:t>Only choices are between controlled data base (e.g., </a:t>
            </a:r>
            <a:r>
              <a:rPr lang="en-US" dirty="0" err="1" smtClean="0"/>
              <a:t>dbGaP</a:t>
            </a:r>
            <a:r>
              <a:rPr lang="en-US" dirty="0" smtClean="0"/>
              <a:t>) v. open data base (e.g., 1000 genomes)</a:t>
            </a:r>
          </a:p>
          <a:p>
            <a:pPr lvl="1"/>
            <a:endParaRPr lang="en-US" dirty="0"/>
          </a:p>
          <a:p>
            <a:r>
              <a:rPr lang="en-US" dirty="0" smtClean="0"/>
              <a:t>Many uses of data without consent for disease detection, quality control, and research</a:t>
            </a:r>
          </a:p>
          <a:p>
            <a:pPr lvl="1"/>
            <a:r>
              <a:rPr lang="en-US" dirty="0" smtClean="0"/>
              <a:t>These uses are well embedded in many places, including public health law, the Regulations for Human Research Protection, and HIPAA</a:t>
            </a:r>
          </a:p>
          <a:p>
            <a:pPr lvl="1"/>
            <a:r>
              <a:rPr lang="en-US" dirty="0" smtClean="0"/>
              <a:t>Typically, but not always, de-identified to some degree</a:t>
            </a:r>
            <a:endParaRPr lang="en-US" dirty="0"/>
          </a:p>
          <a:p>
            <a:endParaRPr lang="en-US" dirty="0" smtClean="0"/>
          </a:p>
        </p:txBody>
      </p:sp>
    </p:spTree>
    <p:extLst>
      <p:ext uri="{BB962C8B-B14F-4D97-AF65-F5344CB8AC3E}">
        <p14:creationId xmlns:p14="http://schemas.microsoft.com/office/powerpoint/2010/main" val="2432263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there are countervailing arguments</a:t>
            </a:r>
            <a:endParaRPr lang="en-US" dirty="0"/>
          </a:p>
        </p:txBody>
      </p:sp>
      <p:sp>
        <p:nvSpPr>
          <p:cNvPr id="3" name="Content Placeholder 2"/>
          <p:cNvSpPr>
            <a:spLocks noGrp="1"/>
          </p:cNvSpPr>
          <p:nvPr>
            <p:ph idx="1"/>
          </p:nvPr>
        </p:nvSpPr>
        <p:spPr/>
        <p:txBody>
          <a:bodyPr/>
          <a:lstStyle/>
          <a:p>
            <a:pPr lvl="0"/>
            <a:r>
              <a:rPr lang="en-US" b="1" i="1" dirty="0"/>
              <a:t>The obligation of patients to contribute to the common purpose of improving the quality and value of clinical care and the health care system. </a:t>
            </a:r>
            <a:r>
              <a:rPr lang="en-US" dirty="0"/>
              <a:t>Traditional codes, declarations, and government reports in research ethics and clinical ethics have never emphasized obligations of patients to contribute to knowledge as research subjects. These traditional </a:t>
            </a:r>
            <a:r>
              <a:rPr lang="en-US" dirty="0" smtClean="0"/>
              <a:t>presumptions </a:t>
            </a:r>
            <a:r>
              <a:rPr lang="en-US" dirty="0"/>
              <a:t>need to change. Just as health professionals and organizations have an obligation to learn, patients have an obligation to contribute to, participate in, and otherwise </a:t>
            </a:r>
            <a:r>
              <a:rPr lang="en-US" dirty="0" smtClean="0"/>
              <a:t>facilitate </a:t>
            </a:r>
            <a:r>
              <a:rPr lang="en-US" dirty="0"/>
              <a:t>learning</a:t>
            </a:r>
            <a:r>
              <a:rPr lang="en-US" dirty="0" smtClean="0"/>
              <a:t>.</a:t>
            </a:r>
          </a:p>
          <a:p>
            <a:pPr lvl="1"/>
            <a:r>
              <a:rPr lang="en-US" dirty="0" smtClean="0"/>
              <a:t>Faden, et al., Hastings Center Report (2013)</a:t>
            </a:r>
            <a:endParaRPr lang="en-US" dirty="0"/>
          </a:p>
          <a:p>
            <a:endParaRPr lang="en-US" dirty="0"/>
          </a:p>
        </p:txBody>
      </p:sp>
    </p:spTree>
    <p:extLst>
      <p:ext uri="{BB962C8B-B14F-4D97-AF65-F5344CB8AC3E}">
        <p14:creationId xmlns:p14="http://schemas.microsoft.com/office/powerpoint/2010/main" val="2880219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 data sharing</a:t>
            </a:r>
            <a:endParaRPr lang="en-US" dirty="0"/>
          </a:p>
        </p:txBody>
      </p:sp>
      <p:sp>
        <p:nvSpPr>
          <p:cNvPr id="3" name="Content Placeholder 2"/>
          <p:cNvSpPr>
            <a:spLocks noGrp="1"/>
          </p:cNvSpPr>
          <p:nvPr>
            <p:ph idx="1"/>
          </p:nvPr>
        </p:nvSpPr>
        <p:spPr/>
        <p:txBody>
          <a:bodyPr>
            <a:normAutofit/>
          </a:bodyPr>
          <a:lstStyle/>
          <a:p>
            <a:r>
              <a:rPr lang="en-US" dirty="0" smtClean="0"/>
              <a:t>Despite great interest by funders and scientists in data sharing</a:t>
            </a:r>
          </a:p>
          <a:p>
            <a:r>
              <a:rPr lang="en-US" dirty="0" smtClean="0"/>
              <a:t>Lack of harmony in international law</a:t>
            </a:r>
          </a:p>
          <a:p>
            <a:pPr lvl="1"/>
            <a:r>
              <a:rPr lang="en-US" sz="2800" dirty="0" smtClean="0"/>
              <a:t>Standards for consent</a:t>
            </a:r>
          </a:p>
          <a:p>
            <a:pPr lvl="1"/>
            <a:r>
              <a:rPr lang="en-US" sz="2800" dirty="0" smtClean="0"/>
              <a:t>Standards for de-identification</a:t>
            </a:r>
          </a:p>
          <a:p>
            <a:pPr lvl="1"/>
            <a:r>
              <a:rPr lang="en-US" sz="2800" dirty="0" smtClean="0"/>
              <a:t>Standards for sharing</a:t>
            </a:r>
          </a:p>
          <a:p>
            <a:pPr lvl="2"/>
            <a:r>
              <a:rPr lang="en-US" sz="2800" dirty="0" smtClean="0"/>
              <a:t>Some countries do not allow data to be removed from their borders</a:t>
            </a:r>
            <a:endParaRPr lang="en-US" sz="2800" dirty="0"/>
          </a:p>
        </p:txBody>
      </p:sp>
    </p:spTree>
    <p:extLst>
      <p:ext uri="{BB962C8B-B14F-4D97-AF65-F5344CB8AC3E}">
        <p14:creationId xmlns:p14="http://schemas.microsoft.com/office/powerpoint/2010/main" val="2037604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TotalTime>
  <Words>887</Words>
  <Application>Microsoft Office PowerPoint</Application>
  <PresentationFormat>Widescreen</PresentationFormat>
  <Paragraphs>113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What Should You  Know and Be Doing About Genome Privacy?</vt:lpstr>
      <vt:lpstr>The main point</vt:lpstr>
      <vt:lpstr>What is the real risk to genomic privacy?</vt:lpstr>
      <vt:lpstr>So what is the risk of privacy breach?</vt:lpstr>
      <vt:lpstr>Research -- The age of autonomy </vt:lpstr>
      <vt:lpstr>Deborah Peel</vt:lpstr>
      <vt:lpstr>But there are countervailing arguments</vt:lpstr>
      <vt:lpstr>But there are countervailing arguments</vt:lpstr>
      <vt:lpstr>Research – data sharing</vt:lpstr>
      <vt:lpstr>Research – return of results</vt:lpstr>
      <vt:lpstr>Research – return of results</vt:lpstr>
      <vt:lpstr>Research – return of results  Impact of relationship between researcher and participant</vt:lpstr>
      <vt:lpstr>Research – return of results</vt:lpstr>
      <vt:lpstr>Genomic data in the clinic</vt:lpstr>
      <vt:lpstr>Genomic data in the clinic –  if genome-scale testing is done</vt:lpstr>
      <vt:lpstr>Genomic data in the clinic –  if genome-scale testing is done</vt:lpstr>
      <vt:lpstr>Genomic data in the clinic</vt:lpstr>
      <vt:lpstr>Questions for the future</vt:lpstr>
      <vt:lpstr>A note about DTC testing</vt:lpstr>
      <vt:lpstr>A take-home point</vt:lpstr>
    </vt:vector>
  </TitlesOfParts>
  <Company>Vanderbilt University Law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Should You  Know and Be Doing About Genome Privacy?</dc:title>
  <dc:creator>Clayton, Ellen</dc:creator>
  <cp:lastModifiedBy>Clayton, Ellen</cp:lastModifiedBy>
  <cp:revision>25</cp:revision>
  <dcterms:created xsi:type="dcterms:W3CDTF">2014-07-05T15:26:12Z</dcterms:created>
  <dcterms:modified xsi:type="dcterms:W3CDTF">2014-07-15T19:18:35Z</dcterms:modified>
</cp:coreProperties>
</file>